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49"/>
  </p:notesMasterIdLst>
  <p:sldIdLst>
    <p:sldId id="256" r:id="rId13"/>
    <p:sldId id="257" r:id="rId14"/>
    <p:sldId id="258" r:id="rId15"/>
    <p:sldId id="287" r:id="rId16"/>
    <p:sldId id="259" r:id="rId17"/>
    <p:sldId id="260" r:id="rId18"/>
    <p:sldId id="261" r:id="rId19"/>
    <p:sldId id="262" r:id="rId20"/>
    <p:sldId id="263" r:id="rId21"/>
    <p:sldId id="264" r:id="rId22"/>
    <p:sldId id="265" r:id="rId23"/>
    <p:sldId id="266" r:id="rId24"/>
    <p:sldId id="267" r:id="rId25"/>
    <p:sldId id="288" r:id="rId26"/>
    <p:sldId id="268" r:id="rId27"/>
    <p:sldId id="269" r:id="rId28"/>
    <p:sldId id="270" r:id="rId29"/>
    <p:sldId id="271" r:id="rId30"/>
    <p:sldId id="272" r:id="rId31"/>
    <p:sldId id="273" r:id="rId32"/>
    <p:sldId id="274" r:id="rId33"/>
    <p:sldId id="275" r:id="rId34"/>
    <p:sldId id="276" r:id="rId35"/>
    <p:sldId id="277" r:id="rId36"/>
    <p:sldId id="289" r:id="rId37"/>
    <p:sldId id="291" r:id="rId38"/>
    <p:sldId id="280" r:id="rId39"/>
    <p:sldId id="281" r:id="rId40"/>
    <p:sldId id="283" r:id="rId41"/>
    <p:sldId id="284" r:id="rId42"/>
    <p:sldId id="285" r:id="rId43"/>
    <p:sldId id="286" r:id="rId44"/>
    <p:sldId id="290" r:id="rId45"/>
    <p:sldId id="278" r:id="rId46"/>
    <p:sldId id="279" r:id="rId47"/>
    <p:sldId id="282" r:id="rId4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15" autoAdjust="0"/>
    <p:restoredTop sz="94694"/>
  </p:normalViewPr>
  <p:slideViewPr>
    <p:cSldViewPr snapToGrid="0" snapToObjects="1">
      <p:cViewPr varScale="1">
        <p:scale>
          <a:sx n="108" d="100"/>
          <a:sy n="108" d="100"/>
        </p:scale>
        <p:origin x="56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slideMaster" Target="slideMasters/slideMaster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8" Type="http://schemas.openxmlformats.org/officeDocument/2006/relationships/slideMaster" Target="slideMasters/slideMaster8.xml"/><Relationship Id="rId51" Type="http://schemas.openxmlformats.org/officeDocument/2006/relationships/viewProps" Target="viewProps.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11</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12</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13</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15</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16</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17</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18</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19</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20</a:t>
            </a:fld>
            <a:endParaRPr lang="en-US" sz="1900"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21</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22</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23</a:t>
            </a:fld>
            <a:endParaRPr lang="en-US" sz="1900"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24</a:t>
            </a:fld>
            <a:endParaRPr lang="en-US" sz="1900"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27</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28</a:t>
            </a:fld>
            <a:endParaRPr lang="en-US" sz="1900"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29</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30</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31</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32</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CF068441-BB24-47C3-B0BE-E7481F3E72D5}" type="slidenum">
              <a:rPr lang="en-US" sz="1900" spc="-1">
                <a:solidFill>
                  <a:srgbClr val="000000"/>
                </a:solidFill>
              </a:rPr>
              <a:t>34</a:t>
            </a:fld>
            <a:endParaRPr lang="en-US" sz="1900"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6ADA6DA-C3D9-4E41-874A-F7683C4249EC}" type="slidenum">
              <a:rPr lang="en-US" sz="1900" spc="-1">
                <a:solidFill>
                  <a:srgbClr val="000000"/>
                </a:solidFill>
              </a:rPr>
              <a:t>35</a:t>
            </a:fld>
            <a:endParaRPr lang="en-US" sz="1900" spc="-1">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539FF3D-0051-452B-8B25-1B3229692335}" type="slidenum">
              <a:rPr lang="en-US" sz="1300" spc="-1">
                <a:solidFill>
                  <a:srgbClr val="000000"/>
                </a:solidFill>
                <a:latin typeface="Times New Roman"/>
              </a:rPr>
              <a:t>36</a:t>
            </a:fld>
            <a:endParaRPr lang="en-US" sz="1300" spc="-1">
              <a:latin typeface="Arial"/>
            </a:endParaRPr>
          </a:p>
        </p:txBody>
      </p:sp>
      <p:sp>
        <p:nvSpPr>
          <p:cNvPr id="88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5</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6</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7</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8</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9</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10</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8"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11/3/2020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10" name="Group 1"/>
          <p:cNvGrpSpPr/>
          <p:nvPr/>
        </p:nvGrpSpPr>
        <p:grpSpPr>
          <a:xfrm>
            <a:off x="87480" y="6091200"/>
            <a:ext cx="692280" cy="694080"/>
            <a:chOff x="87480" y="6091200"/>
            <a:chExt cx="692280" cy="694080"/>
          </a:xfrm>
        </p:grpSpPr>
        <p:sp>
          <p:nvSpPr>
            <p:cNvPr id="411"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2"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4"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5"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6"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17"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418"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419"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56" name="Group 1"/>
          <p:cNvGrpSpPr/>
          <p:nvPr/>
        </p:nvGrpSpPr>
        <p:grpSpPr>
          <a:xfrm>
            <a:off x="87480" y="6091200"/>
            <a:ext cx="692280" cy="694080"/>
            <a:chOff x="87480" y="6091200"/>
            <a:chExt cx="692280" cy="694080"/>
          </a:xfrm>
        </p:grpSpPr>
        <p:sp>
          <p:nvSpPr>
            <p:cNvPr id="457"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8"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9"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0"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1"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2"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63"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4"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11/3/2020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23.xml"/><Relationship Id="rId1" Type="http://schemas.openxmlformats.org/officeDocument/2006/relationships/slideLayout" Target="../slideLayouts/slideLayout9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97.xml"/><Relationship Id="rId4" Type="http://schemas.openxmlformats.org/officeDocument/2006/relationships/image" Target="../media/image36.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3.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112.xml"/><Relationship Id="rId5" Type="http://schemas.openxmlformats.org/officeDocument/2006/relationships/hyperlink" Target="https://creativecommons.org/licenses/by/3.0/" TargetMode="External"/><Relationship Id="rId4" Type="http://schemas.openxmlformats.org/officeDocument/2006/relationships/hyperlink" Target="https://www.uhaul.com/"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0" strike="noStrike" spc="-1" dirty="0">
                <a:solidFill>
                  <a:srgbClr val="FFFFFF"/>
                </a:solidFill>
                <a:latin typeface="Gulim"/>
              </a:rPr>
              <a:t>Team Yellow</a:t>
            </a:r>
            <a:endParaRPr lang="en-US" sz="1400" b="0" strike="noStrike" spc="-1" dirty="0">
              <a:latin typeface="Arial"/>
            </a:endParaRPr>
          </a:p>
          <a:p>
            <a:pPr algn="r">
              <a:lnSpc>
                <a:spcPct val="90000"/>
              </a:lnSpc>
              <a:spcBef>
                <a:spcPts val="1001"/>
              </a:spcBef>
              <a:tabLst>
                <a:tab pos="0" algn="l"/>
              </a:tabLst>
            </a:pPr>
            <a:r>
              <a:rPr lang="en-US" sz="1400" b="0" strike="noStrike" spc="-1" dirty="0">
                <a:solidFill>
                  <a:srgbClr val="FFFFFF"/>
                </a:solidFill>
                <a:latin typeface="Gulim"/>
              </a:rPr>
              <a:t>Design Presentation</a:t>
            </a:r>
            <a:endParaRPr lang="en-US" sz="1400" b="0" strike="noStrike" spc="-1" dirty="0">
              <a:latin typeface="Arial"/>
            </a:endParaRPr>
          </a:p>
          <a:p>
            <a:pPr algn="r">
              <a:lnSpc>
                <a:spcPct val="90000"/>
              </a:lnSpc>
              <a:spcBef>
                <a:spcPts val="1001"/>
              </a:spcBef>
              <a:tabLst>
                <a:tab pos="0" algn="l"/>
              </a:tabLst>
            </a:pPr>
            <a:r>
              <a:rPr lang="en-US" sz="1400" b="0" strike="noStrike" spc="-1" dirty="0">
                <a:solidFill>
                  <a:srgbClr val="FFFFFF"/>
                </a:solidFill>
                <a:latin typeface="Gulim"/>
              </a:rPr>
              <a:t>Old Dominion University</a:t>
            </a:r>
            <a:endParaRPr lang="en-US" sz="1400" b="0" strike="noStrike" spc="-1" dirty="0">
              <a:latin typeface="Arial"/>
            </a:endParaRPr>
          </a:p>
          <a:p>
            <a:pPr algn="r">
              <a:lnSpc>
                <a:spcPct val="90000"/>
              </a:lnSpc>
              <a:spcBef>
                <a:spcPts val="1001"/>
              </a:spcBef>
              <a:tabLst>
                <a:tab pos="0" algn="l"/>
              </a:tabLst>
            </a:pPr>
            <a:fld id="{FF8730C1-8C41-46EC-9789-F30E9C9A6891}" type="datetime1">
              <a:rPr lang="en-US" sz="1400" b="0" strike="noStrike" spc="-1">
                <a:solidFill>
                  <a:srgbClr val="FFFFFF"/>
                </a:solidFill>
                <a:latin typeface="Gulim"/>
              </a:rPr>
              <a:t>11/3/2020</a:t>
            </a:fld>
            <a:endParaRPr lang="en-US" sz="1400" b="0" strike="noStrike" spc="-1" dirty="0">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dirty="0">
                <a:solidFill>
                  <a:srgbClr val="FFFFFF"/>
                </a:solidFill>
                <a:latin typeface="Gulim"/>
              </a:rPr>
              <a:t>Using AI and Computer Vision </a:t>
            </a:r>
            <a:endParaRPr lang="en-US" sz="1800" b="0" strike="noStrike" spc="-1" dirty="0">
              <a:latin typeface="Arial"/>
            </a:endParaRPr>
          </a:p>
          <a:p>
            <a:pPr algn="ctr">
              <a:lnSpc>
                <a:spcPct val="90000"/>
              </a:lnSpc>
              <a:tabLst>
                <a:tab pos="0" algn="l"/>
              </a:tabLst>
            </a:pPr>
            <a:r>
              <a:rPr lang="en-US" sz="1800" b="1" strike="noStrike" spc="299" dirty="0">
                <a:solidFill>
                  <a:srgbClr val="FFFFFF"/>
                </a:solidFill>
                <a:latin typeface="Gulim"/>
              </a:rPr>
              <a:t>to give your move a game plan.</a:t>
            </a:r>
            <a:endParaRPr lang="en-US" sz="1800" b="0" strike="noStrike" spc="-1" dirty="0">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CustomShape 1"/>
          <p:cNvSpPr/>
          <p:nvPr/>
        </p:nvSpPr>
        <p:spPr>
          <a:xfrm>
            <a:off x="838080" y="12528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Major Truck Loading Considerations </a:t>
            </a:r>
            <a:endParaRPr lang="en-US" sz="3200" b="0" strike="noStrike" spc="-1">
              <a:latin typeface="Arial"/>
            </a:endParaRPr>
          </a:p>
        </p:txBody>
      </p:sp>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28"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BD4C32B-AF19-44FF-88F8-A9AFCFEBCE19}" type="slidenum">
              <a:rPr lang="en-US" sz="1200" b="1" strike="noStrike" spc="-1">
                <a:solidFill>
                  <a:srgbClr val="FFFFFF"/>
                </a:solidFill>
                <a:latin typeface="Gulim"/>
                <a:ea typeface="DejaVu Sans"/>
              </a:rPr>
              <a:t>10</a:t>
            </a:fld>
            <a:endParaRPr lang="en-US" sz="1200" b="0" strike="noStrike" spc="-1">
              <a:latin typeface="Arial"/>
            </a:endParaRPr>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CustomShape 1"/>
          <p:cNvSpPr/>
          <p:nvPr/>
        </p:nvSpPr>
        <p:spPr>
          <a:xfrm>
            <a:off x="838080" y="8352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Figuring out what to rent is hard!</a:t>
            </a:r>
            <a:endParaRPr lang="en-US" sz="3200" b="0" strike="noStrike" spc="-1">
              <a:latin typeface="Arial"/>
            </a:endParaRPr>
          </a:p>
        </p:txBody>
      </p:sp>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37"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2BA8F19-E2BD-4103-84D7-34487725FB18}" type="slidenum">
              <a:rPr lang="en-US" sz="1200" b="1" strike="noStrike" spc="-1">
                <a:solidFill>
                  <a:srgbClr val="FFFFFF"/>
                </a:solidFill>
                <a:latin typeface="Gulim"/>
                <a:ea typeface="DejaVu Sans"/>
              </a:rPr>
              <a:t>11</a:t>
            </a:fld>
            <a:endParaRPr lang="en-US" sz="1200" b="0" strike="noStrike" spc="-1">
              <a:latin typeface="Arial"/>
            </a:endParaRPr>
          </a:p>
        </p:txBody>
      </p:sp>
      <p:sp>
        <p:nvSpPr>
          <p:cNvPr id="639"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48"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3FCD81-4E27-4D23-8C8E-2F0C52442B19}" type="slidenum">
              <a:rPr lang="en-US" sz="1200" b="1" strike="noStrike" spc="-1">
                <a:solidFill>
                  <a:srgbClr val="FFFFFF"/>
                </a:solidFill>
                <a:latin typeface="Gulim"/>
                <a:ea typeface="DejaVu Sans"/>
              </a:rPr>
              <a:t>12</a:t>
            </a:fld>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83A61A3-E514-4999-9A6C-73F30C3E670D}" type="slidenum">
              <a:rPr lang="en-US" sz="1200" b="1" strike="noStrike" spc="-1">
                <a:solidFill>
                  <a:srgbClr val="FFFFFF"/>
                </a:solidFill>
                <a:latin typeface="Gulim"/>
                <a:ea typeface="DejaVu Sans"/>
              </a:rPr>
              <a:t>13</a:t>
            </a:fld>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stretch/>
        </p:blipFill>
        <p:spPr>
          <a:xfrm>
            <a:off x="2592720" y="1476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54"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Solution Description</a:t>
            </a:r>
          </a:p>
        </p:txBody>
      </p:sp>
    </p:spTree>
    <p:extLst>
      <p:ext uri="{BB962C8B-B14F-4D97-AF65-F5344CB8AC3E}">
        <p14:creationId xmlns:p14="http://schemas.microsoft.com/office/powerpoint/2010/main" val="837995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pPr>
            <a:r>
              <a:rPr lang="en-US" sz="3200" b="0" strike="noStrike" spc="-1">
                <a:solidFill>
                  <a:srgbClr val="FFFFFF"/>
                </a:solidFill>
                <a:latin typeface="Gulim"/>
                <a:ea typeface="DejaVu Sans"/>
              </a:rPr>
              <a:t>Load.In gives your move a game plan</a:t>
            </a:r>
            <a:endParaRPr lang="en-US" sz="3200" b="0" strike="noStrike" spc="-1">
              <a:latin typeface="Arial"/>
            </a:endParaRPr>
          </a:p>
        </p:txBody>
      </p:sp>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Uses artificial intelligence and computer vision </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Provides</a:t>
            </a:r>
            <a:endParaRPr lang="en-US" sz="28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Expert-level instructions</a:t>
            </a:r>
            <a:endParaRPr lang="en-US" sz="24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Tips and tricks on moving day</a:t>
            </a:r>
            <a:endParaRPr lang="en-US" sz="2400" b="0" strike="noStrike" spc="-1">
              <a:latin typeface="Arial"/>
            </a:endParaRPr>
          </a:p>
          <a:p>
            <a:pPr>
              <a:lnSpc>
                <a:spcPct val="90000"/>
              </a:lnSpc>
              <a:spcBef>
                <a:spcPts val="1001"/>
              </a:spcBef>
            </a:pPr>
            <a:endParaRPr lang="en-US" sz="2400" b="0" strike="noStrike" spc="-1">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5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0D6F2B-4A55-463F-B5D4-6DF3DA41FBC0}" type="slidenum">
              <a:rPr lang="en-US" sz="1200" b="1" strike="noStrike" spc="-1">
                <a:solidFill>
                  <a:srgbClr val="FFFFFF"/>
                </a:solidFill>
                <a:latin typeface="Gulim"/>
                <a:ea typeface="DejaVu Sans"/>
              </a:rPr>
              <a:t>15</a:t>
            </a:fld>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8284426-5A3E-4A91-8BA3-F81877726C7D}" type="slidenum">
              <a:rPr lang="en-US" sz="1200" b="1" strike="noStrike" spc="-1">
                <a:solidFill>
                  <a:srgbClr val="FFFFFF"/>
                </a:solidFill>
                <a:latin typeface="Gulim"/>
                <a:ea typeface="DejaVu Sans"/>
              </a:rPr>
              <a:t>16</a:t>
            </a:fld>
            <a:endParaRPr lang="en-US" sz="1200" b="0" strike="noStrike" spc="-1">
              <a:latin typeface="Arial"/>
            </a:endParaRPr>
          </a:p>
        </p:txBody>
      </p:sp>
      <p:pic>
        <p:nvPicPr>
          <p:cNvPr id="663" name="Picture 3"/>
          <p:cNvPicPr/>
          <p:nvPr/>
        </p:nvPicPr>
        <p:blipFill>
          <a:blip r:embed="rId3"/>
          <a:stretch/>
        </p:blipFill>
        <p:spPr>
          <a:xfrm>
            <a:off x="5398560" y="64800"/>
            <a:ext cx="6792480" cy="6792480"/>
          </a:xfrm>
          <a:prstGeom prst="rect">
            <a:avLst/>
          </a:prstGeom>
          <a:ln>
            <a:noFill/>
          </a:ln>
        </p:spPr>
      </p:pic>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66"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AE7632-E04B-4176-81B2-A8150D2AAC5F}" type="slidenum">
              <a:rPr lang="en-US" sz="1200" b="1" strike="noStrike" spc="-1">
                <a:solidFill>
                  <a:srgbClr val="FFFFFF"/>
                </a:solidFill>
                <a:latin typeface="Gulim"/>
                <a:ea typeface="DejaVu Sans"/>
              </a:rPr>
              <a:t>17</a:t>
            </a:fld>
            <a:endParaRPr lang="en-US" sz="1200" b="0" strike="noStrike" spc="-1">
              <a:latin typeface="Arial"/>
            </a:endParaRPr>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6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pic>
        <p:nvPicPr>
          <p:cNvPr id="670" name="Picture 6"/>
          <p:cNvPicPr/>
          <p:nvPr/>
        </p:nvPicPr>
        <p:blipFill>
          <a:blip r:embed="rId3"/>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ea typeface="DejaVu Sans"/>
              </a:rPr>
              <a:t>How will the solution help?</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73" name="CustomShape 2"/>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82037B1-5875-4D1A-8453-CC899DA707DE}" type="slidenum">
              <a:rPr lang="en-US" sz="1200" b="1" strike="noStrike" spc="-1">
                <a:solidFill>
                  <a:srgbClr val="FFFFFF"/>
                </a:solidFill>
                <a:latin typeface="Gulim"/>
                <a:ea typeface="DejaVu Sans"/>
              </a:rPr>
              <a:t>18</a:t>
            </a:fld>
            <a:endParaRPr lang="en-US" sz="1200" b="0" strike="noStrike" spc="-1">
              <a:latin typeface="Arial"/>
            </a:endParaRPr>
          </a:p>
        </p:txBody>
      </p:sp>
      <p:pic>
        <p:nvPicPr>
          <p:cNvPr id="675" name="Picture 5"/>
          <p:cNvPicPr/>
          <p:nvPr/>
        </p:nvPicPr>
        <p:blipFill>
          <a:blip r:embed="rId3"/>
          <a:stretch/>
        </p:blipFill>
        <p:spPr>
          <a:xfrm>
            <a:off x="1573920" y="0"/>
            <a:ext cx="9043200" cy="635508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4078C4A-EBFD-41F1-BB50-2624AFDD3245}" type="slidenum">
              <a:rPr lang="en-US" sz="1200" b="1" strike="noStrike" spc="-1">
                <a:solidFill>
                  <a:srgbClr val="FFFFFF"/>
                </a:solidFill>
                <a:latin typeface="Gulim"/>
                <a:ea typeface="DejaVu Sans"/>
              </a:rPr>
              <a:t>19</a:t>
            </a:fld>
            <a:endParaRPr lang="en-US" sz="1200" b="0" strike="noStrike" spc="-1">
              <a:latin typeface="Arial"/>
            </a:endParaRPr>
          </a:p>
        </p:txBody>
      </p:sp>
      <p:pic>
        <p:nvPicPr>
          <p:cNvPr id="677" name="Picture 6"/>
          <p:cNvPicPr/>
          <p:nvPr/>
        </p:nvPicPr>
        <p:blipFill>
          <a:blip r:embed="rId3"/>
          <a:stretch/>
        </p:blipFill>
        <p:spPr>
          <a:xfrm>
            <a:off x="2637720" y="145800"/>
            <a:ext cx="6915960" cy="656532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7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Contents</a:t>
            </a:r>
            <a:endParaRPr lang="en-US" sz="4400" b="0" strike="noStrike" spc="-1">
              <a:latin typeface="Arial"/>
            </a:endParaRPr>
          </a:p>
        </p:txBody>
      </p:sp>
      <p:sp>
        <p:nvSpPr>
          <p:cNvPr id="569" name="CustomShape 3"/>
          <p:cNvSpPr/>
          <p:nvPr/>
        </p:nvSpPr>
        <p:spPr>
          <a:xfrm>
            <a:off x="838080" y="1478160"/>
            <a:ext cx="10514880"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1500" lnSpcReduction="10000"/>
          </a:bodyPr>
          <a:lstStyle/>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Team Biography: 3</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The Problem: 4-10</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Current Process Flow: 11-12</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The Solution: 13-19</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Major Functional Component Diagram: 20</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What Load.In Will &amp; Will not do: 21-22</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Market Analysis: 23-24</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Risk and Mitigation: 25-26</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Competition: 27</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Conclusion: 28</a:t>
            </a:r>
            <a:endParaRPr lang="en-US" sz="2800" b="0" strike="noStrike" spc="-1" dirty="0">
              <a:latin typeface="Arial"/>
            </a:endParaRP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5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73F445-433D-49CB-9019-A04DF146A6A5}" type="slidenum">
              <a:rPr lang="en-US" sz="1200" b="1" strike="noStrike" spc="-1">
                <a:solidFill>
                  <a:srgbClr val="FFFFFF"/>
                </a:solidFill>
                <a:latin typeface="Gulim"/>
                <a:ea typeface="DejaVu Sans"/>
              </a:rPr>
              <a:t>20</a:t>
            </a:fld>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82"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pic>
        <p:nvPicPr>
          <p:cNvPr id="683" name="Picture 5"/>
          <p:cNvPicPr/>
          <p:nvPr/>
        </p:nvPicPr>
        <p:blipFill>
          <a:blip r:embed="rId3"/>
          <a:stretch/>
        </p:blipFill>
        <p:spPr>
          <a:xfrm>
            <a:off x="2320560" y="406080"/>
            <a:ext cx="7550280" cy="604548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4" name="CustomShape 1"/>
          <p:cNvSpPr/>
          <p:nvPr/>
        </p:nvSpPr>
        <p:spPr bwMode="black">
          <a:xfrm>
            <a:off x="158040" y="225000"/>
            <a:ext cx="4296600" cy="68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5500"/>
          </a:bodyPr>
          <a:lstStyle/>
          <a:p>
            <a:pPr>
              <a:lnSpc>
                <a:spcPct val="90000"/>
              </a:lnSpc>
            </a:pPr>
            <a:r>
              <a:rPr lang="en-US" sz="4400" b="0" strike="noStrike" spc="-1">
                <a:solidFill>
                  <a:srgbClr val="FFFFFF"/>
                </a:solidFill>
                <a:latin typeface="Gulim"/>
                <a:ea typeface="DejaVu Sans"/>
              </a:rPr>
              <a:t>Feedback Loop</a:t>
            </a:r>
            <a:endParaRPr lang="en-US" sz="4400" b="0" strike="noStrike" spc="-1">
              <a:latin typeface="Arial"/>
            </a:endParaRPr>
          </a:p>
        </p:txBody>
      </p:sp>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86" name="CustomShape 3"/>
          <p:cNvSpPr/>
          <p:nvPr/>
        </p:nvSpPr>
        <p:spPr bwMode="black">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FE929BF-C805-4BA4-8403-5A71342416FA}" type="slidenum">
              <a:rPr lang="en-US" sz="1200" b="1" strike="noStrike" spc="-1">
                <a:solidFill>
                  <a:srgbClr val="FFFFFF"/>
                </a:solidFill>
                <a:latin typeface="Gulim"/>
                <a:ea typeface="DejaVu Sans"/>
              </a:rPr>
              <a:t>21</a:t>
            </a:fld>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644800" y="33804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129720" y="257976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56592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268704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App generates 3D models of objects to move</a:t>
            </a:r>
            <a:endParaRPr lang="en-US" sz="1800" b="0" strike="noStrike" spc="-1">
              <a:latin typeface="Arial"/>
            </a:endParaRPr>
          </a:p>
        </p:txBody>
      </p:sp>
      <p:sp>
        <p:nvSpPr>
          <p:cNvPr id="725" name="CustomShape 27"/>
          <p:cNvSpPr/>
          <p:nvPr/>
        </p:nvSpPr>
        <p:spPr bwMode="black">
          <a:xfrm rot="20211000" flipH="1">
            <a:off x="8431920" y="10551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C72C770-DBE6-4031-B5D5-F0E8C11FD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321" y="227791"/>
            <a:ext cx="9879650" cy="6197471"/>
          </a:xfrm>
          <a:prstGeom prst="rect">
            <a:avLst/>
          </a:prstGeom>
        </p:spPr>
      </p:pic>
      <p:sp>
        <p:nvSpPr>
          <p:cNvPr id="744" name="CustomShape 1"/>
          <p:cNvSpPr/>
          <p:nvPr/>
        </p:nvSpPr>
        <p:spPr>
          <a:xfrm>
            <a:off x="237240" y="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200" b="0" strike="noStrike" spc="-1">
                <a:solidFill>
                  <a:srgbClr val="FFFFFF"/>
                </a:solidFill>
                <a:latin typeface="Gulim"/>
                <a:ea typeface="DejaVu Sans"/>
              </a:rPr>
              <a:t>Major Functional Components</a:t>
            </a:r>
            <a:endParaRPr lang="en-US" sz="3200" b="0" strike="noStrike" spc="-1">
              <a:latin typeface="Arial"/>
            </a:endParaRPr>
          </a:p>
        </p:txBody>
      </p:sp>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46"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D1F9513-D88A-4B36-A2EA-52D9584B8FB6}" type="slidenum">
              <a:rPr lang="en-US" sz="1200" b="1" strike="noStrike" spc="-1">
                <a:solidFill>
                  <a:srgbClr val="FFFFFF"/>
                </a:solidFill>
                <a:latin typeface="Gulim"/>
                <a:ea typeface="DejaVu Sans"/>
              </a:rPr>
              <a:t>22</a:t>
            </a:fld>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9E9420-CE31-4586-8124-DE980711B22C}" type="slidenum">
              <a:rPr lang="en-US" sz="1200" b="1" strike="noStrike" spc="-1">
                <a:solidFill>
                  <a:srgbClr val="FFFFFF"/>
                </a:solidFill>
                <a:latin typeface="Gulim"/>
                <a:ea typeface="DejaVu Sans"/>
              </a:rPr>
              <a:t>23</a:t>
            </a:fld>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5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52"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pPr>
            <a:r>
              <a:rPr lang="en-US" sz="6000" b="0" strike="noStrike" spc="-1">
                <a:solidFill>
                  <a:srgbClr val="FFFFFF"/>
                </a:solidFill>
                <a:latin typeface="Gulim"/>
                <a:ea typeface="DejaVu Sans"/>
              </a:rPr>
              <a:t>What Load.In Will Do</a:t>
            </a:r>
            <a:endParaRPr lang="en-US" sz="6000" b="0" strike="noStrike" spc="-1">
              <a:latin typeface="Arial"/>
            </a:endParaRPr>
          </a:p>
        </p:txBody>
      </p:sp>
      <p:sp>
        <p:nvSpPr>
          <p:cNvPr id="753" name="CustomShape 5"/>
          <p:cNvSpPr/>
          <p:nvPr/>
        </p:nvSpPr>
        <p:spPr>
          <a:xfrm>
            <a:off x="733680" y="1396800"/>
            <a:ext cx="51696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54" name="CustomShape 6"/>
          <p:cNvSpPr/>
          <p:nvPr/>
        </p:nvSpPr>
        <p:spPr>
          <a:xfrm>
            <a:off x="6095880" y="1416240"/>
            <a:ext cx="54630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24</a:t>
            </a:fld>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57"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58"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90000"/>
              </a:lnSpc>
            </a:pPr>
            <a:r>
              <a:rPr lang="en-US" sz="6000" b="0" strike="noStrike" spc="-1">
                <a:solidFill>
                  <a:srgbClr val="FFFFFF"/>
                </a:solidFill>
                <a:latin typeface="Gulim"/>
                <a:ea typeface="DejaVu Sans"/>
              </a:rPr>
              <a:t>What Load.In Won’t Do</a:t>
            </a:r>
            <a:endParaRPr lang="en-US" sz="6000" b="0" strike="noStrike" spc="-1">
              <a:latin typeface="Arial"/>
            </a:endParaRPr>
          </a:p>
        </p:txBody>
      </p:sp>
      <p:sp>
        <p:nvSpPr>
          <p:cNvPr id="759" name="CustomShape 5"/>
          <p:cNvSpPr/>
          <p:nvPr/>
        </p:nvSpPr>
        <p:spPr>
          <a:xfrm>
            <a:off x="640080" y="1793520"/>
            <a:ext cx="922572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Pack boxes </a:t>
            </a:r>
            <a:endParaRPr lang="en-US" sz="4000" b="0" strike="noStrike" spc="-1" dirty="0">
              <a:latin typeface="Arial"/>
            </a:endParaRPr>
          </a:p>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Load or unload truck</a:t>
            </a:r>
            <a:endParaRPr lang="en-US" sz="4000" b="0" strike="noStrike" spc="-1" dirty="0">
              <a:latin typeface="Arial"/>
            </a:endParaRPr>
          </a:p>
          <a:p>
            <a:pPr marL="343080" indent="-342360">
              <a:lnSpc>
                <a:spcPct val="107000"/>
              </a:lnSpc>
              <a:spcAft>
                <a:spcPts val="799"/>
              </a:spcAft>
              <a:buClr>
                <a:srgbClr val="FFFFFF"/>
              </a:buClr>
              <a:buFont typeface="Symbol"/>
              <a:buChar char=""/>
            </a:pPr>
            <a:r>
              <a:rPr lang="en-US" sz="4000" b="1" strike="noStrike" spc="-1" dirty="0">
                <a:solidFill>
                  <a:srgbClr val="FFFFFF"/>
                </a:solidFill>
                <a:latin typeface="Calibri"/>
                <a:ea typeface="Calibri"/>
              </a:rPr>
              <a:t>Assist in the driving process</a:t>
            </a:r>
            <a:endParaRPr lang="en-US" sz="40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Design Approach</a:t>
            </a:r>
          </a:p>
        </p:txBody>
      </p:sp>
    </p:spTree>
    <p:extLst>
      <p:ext uri="{BB962C8B-B14F-4D97-AF65-F5344CB8AC3E}">
        <p14:creationId xmlns:p14="http://schemas.microsoft.com/office/powerpoint/2010/main" val="1952440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Risk &amp; Mitigation</a:t>
            </a:r>
          </a:p>
        </p:txBody>
      </p:sp>
    </p:spTree>
    <p:extLst>
      <p:ext uri="{BB962C8B-B14F-4D97-AF65-F5344CB8AC3E}">
        <p14:creationId xmlns:p14="http://schemas.microsoft.com/office/powerpoint/2010/main" val="3739712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27</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graphicFrame>
        <p:nvGraphicFramePr>
          <p:cNvPr id="775" name="Table 4"/>
          <p:cNvGraphicFramePr/>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6" name="CustomShape 5"/>
          <p:cNvSpPr/>
          <p:nvPr/>
        </p:nvSpPr>
        <p:spPr>
          <a:xfrm>
            <a:off x="279000" y="14148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Technical Risks</a:t>
            </a:r>
            <a:endParaRPr lang="en-US" sz="3600" b="0" strike="noStrike" spc="-1">
              <a:latin typeface="Arial"/>
            </a:endParaRPr>
          </a:p>
        </p:txBody>
      </p:sp>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28</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8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82" name="CustomShape 4"/>
          <p:cNvSpPr/>
          <p:nvPr/>
        </p:nvSpPr>
        <p:spPr>
          <a:xfrm>
            <a:off x="279000" y="18792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Customer Risks</a:t>
            </a:r>
            <a:endParaRPr lang="en-US" sz="3600" b="0" strike="noStrike" spc="-1">
              <a:latin typeface="Arial"/>
            </a:endParaRPr>
          </a:p>
        </p:txBody>
      </p:sp>
      <p:sp>
        <p:nvSpPr>
          <p:cNvPr id="783" name="CustomShape 5"/>
          <p:cNvSpPr/>
          <p:nvPr/>
        </p:nvSpPr>
        <p:spPr>
          <a:xfrm>
            <a:off x="6813360" y="462600"/>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End user is inexperienced with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End user finds UI challenging to operate.</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C-3: End users are not satisfied with the recommendations of the application.</a:t>
            </a:r>
            <a:endParaRPr lang="en-US" sz="1800" b="0" strike="noStrike" spc="-1">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End user doesn’t follow the guidelines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Mitigation: Implement a feature that allows the user to repeat/reset certain steps in the application as they progress.</a:t>
            </a:r>
            <a:endParaRPr lang="en-US" sz="1800" b="0" strike="noStrike" spc="-1" dirty="0">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233173938"/>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000000"/>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rgbClr val="000000"/>
                          </a:solidFill>
                          <a:latin typeface="Calibri"/>
                          <a:ea typeface="Calibri"/>
                        </a:rPr>
                        <a:t>C-2</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Arial"/>
                          <a:ea typeface="DejaVu Sans"/>
                        </a:rPr>
                        <a:t>C-3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Conclusion</a:t>
            </a:r>
          </a:p>
        </p:txBody>
      </p:sp>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11/3/2020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96"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tabLst>
                <a:tab pos="0" algn="l"/>
              </a:tabLst>
            </a:pPr>
            <a:fld id="{6F842E59-12BE-4E26-A3B2-170E542C83C9}" type="slidenum">
              <a:rPr lang="en-US" sz="1200" b="1" strike="noStrike" spc="-1">
                <a:solidFill>
                  <a:srgbClr val="FFFFFF"/>
                </a:solidFill>
                <a:latin typeface="Gulim"/>
              </a:rPr>
              <a:t>29</a:t>
            </a:fld>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Load.In will provide customized expert instructions</a:t>
            </a:r>
            <a:endParaRPr lang="en-US" sz="28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Truck loading instructions based on photogrammetry</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Cost minimization based on input data</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dirty="0">
                <a:solidFill>
                  <a:srgbClr val="FFFFFF"/>
                </a:solidFill>
                <a:latin typeface="Gulim"/>
              </a:rPr>
              <a:t>Provide unique insights to moves due to captured analytics</a:t>
            </a:r>
            <a:endParaRPr lang="en-US" sz="2400" b="0" strike="noStrike" spc="-1" dirty="0">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838080" y="365040"/>
            <a:ext cx="105148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6000" lnSpcReduction="10000"/>
          </a:bodyPr>
          <a:lstStyle/>
          <a:p>
            <a:pPr algn="ctr">
              <a:lnSpc>
                <a:spcPct val="90000"/>
              </a:lnSpc>
            </a:pPr>
            <a:r>
              <a:rPr lang="en-US" sz="4000" b="0" strike="noStrike" spc="-1">
                <a:solidFill>
                  <a:srgbClr val="6DD1A1"/>
                </a:solidFill>
                <a:latin typeface="Gulim"/>
                <a:ea typeface="DejaVu Sans"/>
              </a:rPr>
              <a:t>Who is Team Yellow?</a:t>
            </a:r>
            <a:endParaRPr lang="en-US" sz="4000" b="0" strike="noStrike" spc="-1">
              <a:latin typeface="Arial"/>
            </a:endParaRPr>
          </a:p>
        </p:txBody>
      </p:sp>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5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32720" y="1158840"/>
            <a:ext cx="9525960" cy="5137200"/>
            <a:chOff x="1332720" y="1158840"/>
            <a:chExt cx="9525960" cy="5137200"/>
          </a:xfrm>
        </p:grpSpPr>
        <p:pic>
          <p:nvPicPr>
            <p:cNvPr id="577" name="Byron" descr="A person looking at the camera&#10;&#10;Description automatically generated"/>
            <p:cNvPicPr/>
            <p:nvPr/>
          </p:nvPicPr>
          <p:blipFill>
            <a:blip r:embed="rId3"/>
            <a:srcRect t="12499" b="12499"/>
            <a:stretch/>
          </p:blipFill>
          <p:spPr>
            <a:xfrm>
              <a:off x="1346400"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8751240"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133272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Aquilino</a:t>
              </a:r>
              <a:endParaRPr lang="en-US" sz="2000" b="0" strike="noStrike" spc="-1">
                <a:latin typeface="Arial"/>
              </a:endParaRPr>
            </a:p>
          </p:txBody>
        </p:sp>
        <p:sp>
          <p:nvSpPr>
            <p:cNvPr id="585" name="CustomShape 7"/>
            <p:cNvSpPr/>
            <p:nvPr/>
          </p:nvSpPr>
          <p:spPr>
            <a:xfrm>
              <a:off x="380016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endParaRPr lang="en-US" sz="2000" b="0" strike="noStrike" spc="-1">
                <a:latin typeface="Arial"/>
              </a:endParaRPr>
            </a:p>
          </p:txBody>
        </p:sp>
        <p:sp>
          <p:nvSpPr>
            <p:cNvPr id="586" name="CustomShape 8"/>
            <p:cNvSpPr/>
            <p:nvPr/>
          </p:nvSpPr>
          <p:spPr>
            <a:xfrm>
              <a:off x="626724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Greg Kukanich</a:t>
              </a:r>
              <a:endParaRPr lang="en-US" sz="2000" b="0" strike="noStrike" spc="-1">
                <a:latin typeface="Arial"/>
              </a:endParaRPr>
            </a:p>
          </p:txBody>
        </p:sp>
        <p:sp>
          <p:nvSpPr>
            <p:cNvPr id="587" name="CustomShape 9"/>
            <p:cNvSpPr/>
            <p:nvPr/>
          </p:nvSpPr>
          <p:spPr>
            <a:xfrm>
              <a:off x="873720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endParaRPr lang="en-US" sz="2000" b="0" strike="noStrike" spc="-1">
                <a:latin typeface="Arial"/>
              </a:endParaRPr>
            </a:p>
          </p:txBody>
        </p:sp>
        <p:sp>
          <p:nvSpPr>
            <p:cNvPr id="588" name="CustomShape 10"/>
            <p:cNvSpPr/>
            <p:nvPr/>
          </p:nvSpPr>
          <p:spPr>
            <a:xfrm>
              <a:off x="263196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Daniel Reyna</a:t>
              </a:r>
              <a:endParaRPr lang="en-US" sz="2000" b="0" strike="noStrike" spc="-1">
                <a:latin typeface="Arial"/>
              </a:endParaRPr>
            </a:p>
          </p:txBody>
        </p:sp>
        <p:sp>
          <p:nvSpPr>
            <p:cNvPr id="589" name="CustomShape 11"/>
            <p:cNvSpPr/>
            <p:nvPr/>
          </p:nvSpPr>
          <p:spPr>
            <a:xfrm>
              <a:off x="513504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endParaRPr lang="en-US" sz="2000" b="0" strike="noStrike" spc="-1">
                <a:latin typeface="Arial"/>
              </a:endParaRPr>
            </a:p>
          </p:txBody>
        </p:sp>
        <p:sp>
          <p:nvSpPr>
            <p:cNvPr id="590" name="CustomShape 12"/>
            <p:cNvSpPr/>
            <p:nvPr/>
          </p:nvSpPr>
          <p:spPr>
            <a:xfrm>
              <a:off x="760320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30</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Sources:</a:t>
            </a:r>
            <a:endParaRPr lang="en-US" sz="4400" b="0" strike="noStrike" spc="-1">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3F10E831-BB20-4C98-8D06-9B640AF963D5}" type="slidenum">
              <a:rPr lang="en-US" sz="1200" b="1" strike="noStrike" spc="-1">
                <a:solidFill>
                  <a:srgbClr val="FFFFFF"/>
                </a:solidFill>
                <a:latin typeface="Gulim"/>
                <a:ea typeface="DejaVu Sans"/>
              </a:rPr>
              <a:t>31</a:t>
            </a:fld>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Top 5 Moving Mistakes Across America. (2019, August 13). Article. https://www.article.com/blog/top-5-moving-mistakes/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Wood, T. (2020, January 6). Moving Industry Statistics. MoveBuddha. https://www.movebuddha.com/blog/moving-industry-statistics/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Nat and Friends. (2017, April 18). Google Earth’s Incredible 3D Imagery, Explained. YouTube. https://www.youtube.com/watch?v=suo_aUTUpps&amp;feature=youtu.be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ea typeface="DejaVu Sans"/>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Glossary:</a:t>
            </a:r>
            <a:endParaRPr lang="en-US" sz="4400" b="0" strike="noStrike" spc="-1">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8F10EEF9-4B7E-406E-9045-20F82808E948}" type="slidenum">
              <a:rPr lang="en-US" sz="1200" b="1" strike="noStrike" spc="-1">
                <a:solidFill>
                  <a:srgbClr val="FFFFFF"/>
                </a:solidFill>
                <a:latin typeface="Gulim"/>
                <a:ea typeface="DejaVu Sans"/>
              </a:rPr>
              <a:t>32</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1400" b="0" strike="noStrike" spc="-1">
                <a:solidFill>
                  <a:srgbClr val="404040"/>
                </a:solidFill>
                <a:latin typeface="Gulim"/>
                <a:ea typeface="DejaVu Sans"/>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ea typeface="DejaVu Sans"/>
              </a:rPr>
              <a:t>Photogrammetry</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Algorithm	</a:t>
            </a:r>
            <a:endParaRPr lang="en-US" sz="1400" b="0" strike="noStrike" spc="-1">
              <a:latin typeface="Arial"/>
            </a:endParaRPr>
          </a:p>
          <a:p>
            <a:pPr>
              <a:lnSpc>
                <a:spcPct val="90000"/>
              </a:lnSpc>
            </a:pPr>
            <a:r>
              <a:rPr lang="en-US" sz="1400" b="0" strike="noStrike" spc="-1">
                <a:solidFill>
                  <a:srgbClr val="404040"/>
                </a:solidFill>
                <a:latin typeface="Gulim"/>
                <a:ea typeface="DejaVu Sans"/>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Professional movers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Packing problems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Slides from the feasibility presentation not called out by name in the design rubric but why delete them?</a:t>
            </a:r>
          </a:p>
        </p:txBody>
      </p:sp>
    </p:spTree>
    <p:extLst>
      <p:ext uri="{BB962C8B-B14F-4D97-AF65-F5344CB8AC3E}">
        <p14:creationId xmlns:p14="http://schemas.microsoft.com/office/powerpoint/2010/main" val="1010465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0" name="CustomShape 1"/>
          <p:cNvSpPr/>
          <p:nvPr/>
        </p:nvSpPr>
        <p:spPr>
          <a:xfrm>
            <a:off x="838080" y="0"/>
            <a:ext cx="10514160" cy="1279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FFFFFF"/>
                </a:solidFill>
                <a:latin typeface="Gulim"/>
                <a:ea typeface="DejaVu Sans"/>
              </a:rPr>
              <a:t>The Moving Industry Market</a:t>
            </a:r>
            <a:endParaRPr lang="en-US" sz="4400" b="0" strike="noStrike" spc="-1">
              <a:latin typeface="Arial"/>
            </a:endParaRPr>
          </a:p>
        </p:txBody>
      </p:sp>
      <p:sp>
        <p:nvSpPr>
          <p:cNvPr id="761" name="CustomShape 2"/>
          <p:cNvSpPr/>
          <p:nvPr/>
        </p:nvSpPr>
        <p:spPr>
          <a:xfrm>
            <a:off x="397042" y="1865880"/>
            <a:ext cx="5636918" cy="3986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Nearly all moving companies are either all inclusive or DIY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However the all-inclusive services are often very expensive</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All the DIY services provide no assistance or guidance and lead to confusion and wasted money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The market is shifting towards software being utilized to increase efficiency and decrease costs</a:t>
            </a:r>
          </a:p>
        </p:txBody>
      </p:sp>
      <p:pic>
        <p:nvPicPr>
          <p:cNvPr id="762" name="Picture 759"/>
          <p:cNvPicPr/>
          <p:nvPr/>
        </p:nvPicPr>
        <p:blipFill>
          <a:blip r:embed="rId3"/>
          <a:stretch/>
        </p:blipFill>
        <p:spPr>
          <a:xfrm>
            <a:off x="6213240" y="1828800"/>
            <a:ext cx="5490000" cy="3930840"/>
          </a:xfrm>
          <a:prstGeom prst="rect">
            <a:avLst/>
          </a:prstGeom>
          <a:ln>
            <a:noFill/>
          </a:ln>
        </p:spPr>
      </p:pic>
      <p:sp>
        <p:nvSpPr>
          <p:cNvPr id="763" name="CustomShape 3"/>
          <p:cNvSpPr/>
          <p:nvPr/>
        </p:nvSpPr>
        <p:spPr>
          <a:xfrm>
            <a:off x="6309360" y="5852160"/>
            <a:ext cx="5393880" cy="2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000000"/>
                </a:solidFill>
                <a:latin typeface="Gulim"/>
                <a:ea typeface="DejaVu Sans"/>
              </a:rPr>
              <a:t> by technavio.com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76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B4B981A-E6A7-42DC-819E-9B24497FDC81}" type="slidenum">
              <a:rPr lang="en-US" sz="1200" b="1" strike="noStrike" spc="-1">
                <a:solidFill>
                  <a:srgbClr val="FFFFFF"/>
                </a:solidFill>
                <a:latin typeface="Gulim"/>
                <a:ea typeface="DejaVu Sans"/>
              </a:rPr>
              <a:t>34</a:t>
            </a:fld>
            <a:endParaRPr lang="en-US" sz="1200" b="0" strike="noStrike" spc="-1">
              <a:latin typeface="Arial"/>
            </a:endParaRPr>
          </a:p>
        </p:txBody>
      </p:sp>
      <p:sp>
        <p:nvSpPr>
          <p:cNvPr id="765"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57B041B-AB91-4E0E-9218-E6EEB226ADBF}"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66"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7" name="CustomShape 1"/>
          <p:cNvSpPr/>
          <p:nvPr/>
        </p:nvSpPr>
        <p:spPr>
          <a:xfrm rot="21595800">
            <a:off x="836640" y="6480"/>
            <a:ext cx="10515600" cy="1272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a:solidFill>
                  <a:srgbClr val="FFFFFF"/>
                </a:solidFill>
                <a:latin typeface="Gulim"/>
                <a:ea typeface="DejaVu Sans"/>
              </a:rPr>
              <a:t>Benefits to the Customer</a:t>
            </a:r>
            <a:endParaRPr lang="en-US" sz="6000" b="0" strike="noStrike" spc="-1">
              <a:latin typeface="Arial"/>
            </a:endParaRPr>
          </a:p>
        </p:txBody>
      </p:sp>
      <p:sp>
        <p:nvSpPr>
          <p:cNvPr id="768" name="CustomShape 2"/>
          <p:cNvSpPr/>
          <p:nvPr/>
        </p:nvSpPr>
        <p:spPr>
          <a:xfrm>
            <a:off x="835920" y="1706760"/>
            <a:ext cx="10514160" cy="4218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shown how to</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Pack boxes for increased organization.</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Saving of money and time due to the entire moving process being made more efficient.</a:t>
            </a:r>
          </a:p>
          <a:p>
            <a:pPr marL="541080" indent="-457200">
              <a:lnSpc>
                <a:spcPct val="100000"/>
              </a:lnSpc>
              <a:spcBef>
                <a:spcPts val="1134"/>
              </a:spcBef>
              <a:buClr>
                <a:schemeClr val="bg1"/>
              </a:buClr>
              <a:buSzPct val="100000"/>
              <a:buFont typeface="Arial" panose="020B0604020202020204" pitchFamily="34" charset="0"/>
              <a:buChar char="•"/>
            </a:pPr>
            <a:r>
              <a:rPr lang="en-US" sz="2800" spc="-1" dirty="0">
                <a:solidFill>
                  <a:srgbClr val="FFFFFF"/>
                </a:solidFill>
                <a:latin typeface="Gulim"/>
                <a:ea typeface="DejaVu Sans"/>
              </a:rPr>
              <a:t>Peace of mind about fragile items safely transported</a:t>
            </a:r>
            <a:endParaRPr lang="en-US" sz="2800" b="0" strike="noStrike" spc="-1" dirty="0">
              <a:solidFill>
                <a:srgbClr val="FFFFFF"/>
              </a:solidFill>
              <a:latin typeface="Gulim"/>
              <a:ea typeface="DejaVu Sans"/>
            </a:endParaRPr>
          </a:p>
        </p:txBody>
      </p:sp>
      <p:sp>
        <p:nvSpPr>
          <p:cNvPr id="769"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E517A0F-BBD0-482D-A30C-457D47718E84}" type="slidenum">
              <a:rPr lang="en-US" sz="1200" b="1" strike="noStrike" spc="-1">
                <a:solidFill>
                  <a:srgbClr val="FFFFFF"/>
                </a:solidFill>
                <a:latin typeface="Gulim"/>
                <a:ea typeface="DejaVu Sans"/>
              </a:rPr>
              <a:t>35</a:t>
            </a:fld>
            <a:endParaRPr lang="en-US" sz="1200" b="0" strike="noStrike" spc="-1">
              <a:latin typeface="Arial"/>
            </a:endParaRPr>
          </a:p>
        </p:txBody>
      </p:sp>
      <p:sp>
        <p:nvSpPr>
          <p:cNvPr id="7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FCA1FA0-E34E-487A-A593-762F41AFFF3F}"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7" name="CustomShape 1"/>
          <p:cNvSpPr/>
          <p:nvPr/>
        </p:nvSpPr>
        <p:spPr>
          <a:xfrm>
            <a:off x="185040" y="0"/>
            <a:ext cx="3511080" cy="22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The Competition</a:t>
            </a:r>
            <a:endParaRPr lang="en-US" sz="4400" b="0" strike="noStrike" spc="-1">
              <a:latin typeface="Arial"/>
            </a:endParaRPr>
          </a:p>
        </p:txBody>
      </p:sp>
      <p:sp>
        <p:nvSpPr>
          <p:cNvPr id="78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A3115D0-1D42-466C-9A70-7564559BB23A}"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8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90"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59E177F-A1C8-4EEE-AA83-12763B25521E}" type="slidenum">
              <a:rPr lang="en-US" sz="1200" b="1" strike="noStrike" spc="-1">
                <a:solidFill>
                  <a:srgbClr val="FFFFFF"/>
                </a:solidFill>
                <a:latin typeface="Gulim"/>
                <a:ea typeface="DejaVu Sans"/>
              </a:rPr>
              <a:t>36</a:t>
            </a:fld>
            <a:endParaRPr lang="en-US" sz="1200" b="0" strike="noStrike" spc="-1">
              <a:latin typeface="Arial"/>
            </a:endParaRPr>
          </a:p>
        </p:txBody>
      </p:sp>
      <p:pic>
        <p:nvPicPr>
          <p:cNvPr id="791" name="Picture 5"/>
          <p:cNvPicPr/>
          <p:nvPr/>
        </p:nvPicPr>
        <p:blipFill>
          <a:blip r:embed="rId3">
            <a:extLst>
              <a:ext uri="{28A0092B-C50C-407E-A947-70E740481C1C}">
                <a14:useLocalDpi xmlns:a14="http://schemas.microsoft.com/office/drawing/2010/main" val="0"/>
              </a:ext>
            </a:extLst>
          </a:blip>
          <a:srcRect/>
          <a:stretch/>
        </p:blipFill>
        <p:spPr>
          <a:xfrm>
            <a:off x="4038540" y="381240"/>
            <a:ext cx="7906559" cy="59299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Problem Background</a:t>
            </a:r>
          </a:p>
        </p:txBody>
      </p:sp>
    </p:spTree>
    <p:extLst>
      <p:ext uri="{BB962C8B-B14F-4D97-AF65-F5344CB8AC3E}">
        <p14:creationId xmlns:p14="http://schemas.microsoft.com/office/powerpoint/2010/main" val="2682251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59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E923B918-6FB6-4146-8DFE-7CEE35143B9F}" type="slidenum">
              <a:rPr lang="en-US" sz="1200" b="1" strike="noStrike" spc="-1">
                <a:solidFill>
                  <a:srgbClr val="FFFFFF"/>
                </a:solidFill>
                <a:latin typeface="Gulim"/>
                <a:ea typeface="DejaVu Sans"/>
              </a:rPr>
              <a:t>5</a:t>
            </a:fld>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00"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B7C6A91-7CD5-4E39-BBF5-C3B44352CFE8}" type="slidenum">
              <a:rPr lang="en-US" sz="1200" b="1" strike="noStrike" spc="-1">
                <a:solidFill>
                  <a:srgbClr val="FFFFFF"/>
                </a:solidFill>
                <a:latin typeface="Gulim"/>
                <a:ea typeface="DejaVu Sans"/>
              </a:rPr>
              <a:t>6</a:t>
            </a:fld>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CustomShape 1"/>
          <p:cNvSpPr/>
          <p:nvPr/>
        </p:nvSpPr>
        <p:spPr>
          <a:xfrm>
            <a:off x="838080" y="365040"/>
            <a:ext cx="10514880" cy="53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4500" lnSpcReduction="20000"/>
          </a:bodyPr>
          <a:lstStyle/>
          <a:p>
            <a:pPr algn="ctr">
              <a:lnSpc>
                <a:spcPct val="90000"/>
              </a:lnSpc>
            </a:pPr>
            <a:r>
              <a:rPr lang="en-US" sz="4400" b="0" strike="noStrike" spc="-1">
                <a:solidFill>
                  <a:srgbClr val="6DD1A1"/>
                </a:solidFill>
                <a:latin typeface="Gulim"/>
                <a:ea typeface="DejaVu Sans"/>
              </a:rPr>
              <a:t>Professional Movers Are Costly</a:t>
            </a:r>
            <a:endParaRPr lang="en-US" sz="4400" b="0" strike="noStrike" spc="-1">
              <a:latin typeface="Arial"/>
            </a:endParaRPr>
          </a:p>
        </p:txBody>
      </p:sp>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05"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464C077-36C8-4A03-8948-F596F40E6536}" type="slidenum">
              <a:rPr lang="en-US" sz="1200" b="1" strike="noStrike" spc="-1">
                <a:solidFill>
                  <a:srgbClr val="FFFFFF"/>
                </a:solidFill>
                <a:latin typeface="Gulim"/>
                <a:ea typeface="DejaVu Sans"/>
              </a:rPr>
              <a:t>7</a:t>
            </a:fld>
            <a:endParaRPr lang="en-US" sz="1200" b="0" strike="noStrike" spc="-1">
              <a:latin typeface="Arial"/>
            </a:endParaRPr>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FA62B36-A6E1-42BE-9D69-859B1CB40C3F}" type="slidenum">
              <a:rPr lang="en-US" sz="1200" b="1" strike="noStrike" spc="-1">
                <a:solidFill>
                  <a:srgbClr val="FFFFFF"/>
                </a:solidFill>
                <a:latin typeface="Gulim"/>
                <a:ea typeface="DejaVu Sans"/>
              </a:rPr>
              <a:t>8</a:t>
            </a:fld>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1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
          <p:cNvSpPr/>
          <p:nvPr/>
        </p:nvSpPr>
        <p:spPr>
          <a:xfrm>
            <a:off x="762120" y="10116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Loading can be a major issue</a:t>
            </a:r>
            <a:endParaRPr lang="en-US" sz="3200" b="0" strike="noStrike" spc="-1">
              <a:latin typeface="Arial"/>
            </a:endParaRPr>
          </a:p>
        </p:txBody>
      </p:sp>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Poor loading can cause</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Property damage</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Car accidents</a:t>
            </a:r>
            <a:br/>
            <a:br/>
            <a:r>
              <a:rPr lang="en-US" sz="2400" b="0" strike="noStrike" spc="-1">
                <a:solidFill>
                  <a:srgbClr val="6DD1A1"/>
                </a:solidFill>
                <a:latin typeface="Gulim"/>
                <a:ea typeface="DejaVu Sans"/>
              </a:rPr>
              <a: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An estimated </a:t>
            </a:r>
            <a:r>
              <a:rPr lang="en-US" sz="2800" b="1" strike="noStrike" spc="-1">
                <a:solidFill>
                  <a:srgbClr val="6DD1A1"/>
                </a:solidFill>
                <a:latin typeface="Gulim"/>
                <a:ea typeface="DejaVu Sans"/>
              </a:rPr>
              <a:t>50,000</a:t>
            </a:r>
            <a:r>
              <a:rPr lang="en-US" sz="2800" b="0" strike="noStrike" spc="-1">
                <a:solidFill>
                  <a:srgbClr val="6DD1A1"/>
                </a:solidFill>
                <a:latin typeface="Gulim"/>
                <a:ea typeface="DejaVu Sans"/>
              </a:rPr>
              <a:t> accidents related to trailer towing occur each year.</a:t>
            </a:r>
            <a:endParaRPr lang="en-US" sz="2800" b="0" strike="noStrike" spc="-1">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1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7105128-9295-4BF8-9274-497A1357731A}" type="slidenum">
              <a:rPr lang="en-US" sz="1200" b="1" strike="noStrike" spc="-1">
                <a:solidFill>
                  <a:srgbClr val="FFFFFF"/>
                </a:solidFill>
                <a:latin typeface="Gulim"/>
                <a:ea typeface="DejaVu Sans"/>
              </a:rPr>
              <a:t>9</a:t>
            </a:fld>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2868</TotalTime>
  <Words>1946</Words>
  <Application>Microsoft Office PowerPoint</Application>
  <PresentationFormat>Widescreen</PresentationFormat>
  <Paragraphs>368</Paragraphs>
  <Slides>36</Slides>
  <Notes>31</Notes>
  <HiddenSlides>4</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36</vt:i4>
      </vt:variant>
    </vt:vector>
  </HeadingPairs>
  <TitlesOfParts>
    <vt:vector size="54"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Problem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Approach</vt:lpstr>
      <vt:lpstr>Risk &amp; Mitigation</vt:lpstr>
      <vt:lpstr>PowerPoint Presentation</vt:lpstr>
      <vt:lpstr>PowerPoint Presentation</vt:lpstr>
      <vt:lpstr>PowerPoint Presentation</vt:lpstr>
      <vt:lpstr>PowerPoint Presentation</vt:lpstr>
      <vt:lpstr>PowerPoint Presentation</vt:lpstr>
      <vt:lpstr>PowerPoint Presentation</vt:lpstr>
      <vt:lpstr>Slides from the feasibility presentation not called out by name in the design rubric but why delete them?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Chris Cruise</cp:lastModifiedBy>
  <cp:revision>209</cp:revision>
  <cp:lastPrinted>2020-10-15T02:45:41Z</cp:lastPrinted>
  <dcterms:created xsi:type="dcterms:W3CDTF">2020-09-10T01:29:18Z</dcterms:created>
  <dcterms:modified xsi:type="dcterms:W3CDTF">2020-11-03T18:15:57Z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ies>
</file>